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7" r:id="rId7"/>
    <p:sldId id="268" r:id="rId8"/>
    <p:sldId id="269" r:id="rId9"/>
    <p:sldId id="270" r:id="rId10"/>
    <p:sldId id="262" r:id="rId11"/>
    <p:sldId id="263" r:id="rId12"/>
    <p:sldId id="264" r:id="rId13"/>
    <p:sldId id="272" r:id="rId14"/>
    <p:sldId id="265" r:id="rId15"/>
    <p:sldId id="271" r:id="rId16"/>
  </p:sldIdLst>
  <p:sldSz cx="9144000" cy="5143500" type="screen16x9"/>
  <p:notesSz cx="6858000" cy="9144000"/>
  <p:embeddedFontLst>
    <p:embeddedFont>
      <p:font typeface="Proxima Nova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1954" y="7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2"/>
          </p:nvPr>
        </p:nvSpPr>
        <p:spPr>
          <a:xfrm>
            <a:off x="387975" y="789025"/>
            <a:ext cx="85206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3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3"/>
          </p:nvPr>
        </p:nvSpPr>
        <p:spPr>
          <a:xfrm>
            <a:off x="386975" y="7878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Kaggle Competition: Predicting Abalone Ages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04900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Presenter: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Cole Barsun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Date: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[</a:t>
            </a:r>
            <a:r>
              <a:rPr lang="en-US" sz="1300" dirty="0">
                <a:solidFill>
                  <a:srgbClr val="616161"/>
                </a:solidFill>
                <a:latin typeface="Proxima Nova"/>
              </a:rPr>
              <a:t>April 25th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]</a:t>
            </a:r>
          </a:p>
          <a:p>
            <a:endParaRPr sz="1300" b="0" i="0" dirty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mxlbxj1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Luke Chesser on Unsplash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Data Preprocessing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704504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704504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3511218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Handling Outliers: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Techniques applied to mitigate the impact of outliers on model accuracy</a:t>
            </a:r>
            <a:r>
              <a:rPr lang="en-US" sz="1300" dirty="0">
                <a:solidFill>
                  <a:srgbClr val="616161"/>
                </a:solidFill>
                <a:latin typeface="Proxima Nova"/>
              </a:rPr>
              <a:t>.</a:t>
            </a:r>
            <a:endParaRPr sz="1300" b="0" i="0" dirty="0">
              <a:solidFill>
                <a:srgbClr val="616161"/>
              </a:solidFill>
              <a:latin typeface="Proxima Nova"/>
            </a:endParaRP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Scaling Features: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Feature scaling implemented to normalize data dimensions for better model performance.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Encoding Categorical Data: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Categorical variables were encoded to facilitate model processing.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Technique Selection Rationale: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Selection based on the specific needs of the dataset and predictive modeling requirements.</a:t>
            </a:r>
            <a:endParaRPr lang="en-US" sz="1300" b="0" i="0" dirty="0">
              <a:solidFill>
                <a:srgbClr val="616161"/>
              </a:solidFill>
              <a:latin typeface="Proxima Nova"/>
            </a:endParaRPr>
          </a:p>
          <a:p>
            <a:pPr marL="228600" lvl="2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1300" dirty="0">
                <a:solidFill>
                  <a:srgbClr val="616161"/>
                </a:solidFill>
                <a:latin typeface="Proxima Nova"/>
              </a:rPr>
              <a:t>    I did not choose to use certain feature selection techniques, as well as advanced non-linear models</a:t>
            </a:r>
            <a:endParaRPr sz="1300" b="0" i="0" dirty="0">
              <a:solidFill>
                <a:srgbClr val="616161"/>
              </a:solidFill>
              <a:latin typeface="Proxima Nova"/>
            </a:endParaRPr>
          </a:p>
          <a:p>
            <a:endParaRPr sz="1300" b="0" i="0" dirty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704504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50fkqam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Markus Winkler on Unsplash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Machine Learning Approaches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80333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Baseline Model Setup: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</a:t>
            </a:r>
            <a:r>
              <a:rPr lang="en-US" sz="1300" dirty="0">
                <a:latin typeface="Proxima Nova" panose="020B0604020202020204" charset="0"/>
              </a:rPr>
              <a:t>The baseline evaluation setup in this project involved using a simple linear regression model as the initial benchmark. The evaluation metric I am using is Root Mean Squared Logarithmic Error (RMSLE) 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Ensemble Methods: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Focus on Random Forest and Gradient Boosting to enhance prediction accuracy.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Method Selection Rationale: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Chosen for their robustness in handling diverse data and improving prediction over baseline.</a:t>
            </a:r>
          </a:p>
          <a:p>
            <a:endParaRPr sz="1300" b="0" i="0" dirty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0xpti68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DeepMind on Unsplash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Experiments and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599" y="1054974"/>
            <a:ext cx="4190999" cy="3793346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3"/>
                </a:solidFill>
                <a:latin typeface="Proxima Nova" panose="020B0604020202020204" charset="0"/>
              </a:rPr>
              <a:t>Data Preprocessing Highlights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3"/>
                </a:solidFill>
                <a:latin typeface="Proxima Nova" panose="020B0604020202020204" charset="0"/>
              </a:rPr>
              <a:t>Verified zero missing values; no imputation required.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3"/>
                </a:solidFill>
                <a:latin typeface="Proxima Nova" panose="020B0604020202020204" charset="0"/>
              </a:rPr>
              <a:t>Corrected zero height measurements with median values to address inaccuracies.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3"/>
                </a:solidFill>
                <a:latin typeface="Proxima Nova" panose="020B0604020202020204" charset="0"/>
              </a:rPr>
              <a:t>Standardized numeric features using </a:t>
            </a:r>
            <a:r>
              <a:rPr lang="en-US" sz="1300" dirty="0" err="1">
                <a:solidFill>
                  <a:schemeClr val="accent3"/>
                </a:solidFill>
                <a:latin typeface="Proxima Nova" panose="020B0604020202020204" charset="0"/>
              </a:rPr>
              <a:t>StandardScaler</a:t>
            </a:r>
            <a:r>
              <a:rPr lang="en-US" sz="1300" dirty="0">
                <a:solidFill>
                  <a:schemeClr val="accent3"/>
                </a:solidFill>
                <a:latin typeface="Proxima Nova" panose="020B0604020202020204" charset="0"/>
              </a:rPr>
              <a:t> to prevent scale bias.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3"/>
                </a:solidFill>
                <a:latin typeface="Proxima Nova" panose="020B0604020202020204" charset="0"/>
              </a:rPr>
              <a:t>One-hot encoded 'Sex' variable for compatibility with model input.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3"/>
                </a:solidFill>
                <a:latin typeface="Proxima Nova" panose="020B0604020202020204" charset="0"/>
              </a:rPr>
              <a:t>Model Training &amp; Evaluation Summary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3"/>
                </a:solidFill>
                <a:latin typeface="Proxima Nova" panose="020B0604020202020204" charset="0"/>
              </a:rPr>
              <a:t>Established a baseline with Simple Linear Regression.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3"/>
                </a:solidFill>
                <a:latin typeface="Proxima Nova" panose="020B0604020202020204" charset="0"/>
              </a:rPr>
              <a:t>Employed Random Forest for its balance of bias-variance; significantly improved RMSLE.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3"/>
                </a:solidFill>
                <a:latin typeface="Proxima Nova" panose="020B0604020202020204" charset="0"/>
              </a:rPr>
              <a:t>Utilized GBM for superior handling of non-linearities; slightly better RMSLE than Random Forest.</a:t>
            </a:r>
          </a:p>
          <a:p>
            <a:endParaRPr sz="1300" b="0" i="0" dirty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pubbz7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CoWomen on Unsplash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8735-2EA9-A944-312F-9AD0DF7E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 – P2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53552-7416-A951-D4DC-DF5F708F9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300" dirty="0">
                <a:latin typeface="Proxima Nova" panose="020B0604020202020204" charset="0"/>
              </a:rPr>
              <a:t>Hyperparameter Tuning &amp; Validation Takeaways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Proxima Nova" panose="020B0604020202020204" charset="0"/>
              </a:rPr>
              <a:t>Conducted 5-fold cross-validation, confirming Random Forest’s stability and generalizability.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Proxima Nova" panose="020B0604020202020204" charset="0"/>
              </a:rPr>
              <a:t>Optimized models using grid search; enhanced RMSLE through ideal parameter selection.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300" dirty="0">
                <a:latin typeface="Proxima Nova" panose="020B0604020202020204" charset="0"/>
              </a:rPr>
              <a:t>Key Experimental Insights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Proxima Nova" panose="020B0604020202020204" charset="0"/>
              </a:rPr>
              <a:t>Identified shell weight and diameter as top predictors from Random Forest feature importance analysis.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Proxima Nova" panose="020B0604020202020204" charset="0"/>
              </a:rPr>
              <a:t>GBM emerged as the leading model, showcasing its ability to capture complex data patterns.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D5F89-024D-3E30-B2C1-A5838CA3E9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264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Conclusions and Future 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599" y="891710"/>
            <a:ext cx="4190999" cy="3593291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algn="l"/>
            <a:r>
              <a:rPr lang="en-US" sz="1300" b="1" dirty="0">
                <a:latin typeface="Proxima Nova" panose="020B0604020202020204" charset="0"/>
              </a:rPr>
              <a:t>Key Takeaways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300" dirty="0">
                <a:latin typeface="Proxima Nova" panose="020B0604020202020204" charset="0"/>
              </a:rPr>
              <a:t>  High Accuracy Achieved: Our machine learning model, particularly the Gradient Boosting Machine (GBM), successfully minimized the Root Mean Squared Logarithmic Error (RMSLE), significantly outperforming the baseline model set by simple linear regression.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300" dirty="0">
              <a:latin typeface="Proxima Nova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300" dirty="0">
                <a:latin typeface="Proxima Nova" panose="020B0604020202020204" charset="0"/>
              </a:rPr>
              <a:t>  Importance of Feature Engineering: Extensive exploratory data analysis and feature engineering (including scaling and encoding) played a crucial role in improving model performance.</a:t>
            </a:r>
          </a:p>
          <a:p>
            <a:pPr algn="l"/>
            <a:endParaRPr lang="en-US" sz="1300" dirty="0">
              <a:latin typeface="Proxima Nova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300" dirty="0">
                <a:latin typeface="Proxima Nova" panose="020B0604020202020204" charset="0"/>
              </a:rPr>
              <a:t>   Robust Validation: Employing cross-validation ensured that our model was not only accurate but also robust, demonstrating consistent performance across different subsets of the data.</a:t>
            </a:r>
          </a:p>
          <a:p>
            <a:endParaRPr sz="1300" b="0" i="0" dirty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615x1nz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Christina @ wocintechchat.com on Unsplash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9DC4-7D50-69FE-417A-05F3716A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F44E3-784A-B9B9-F655-9870D7E4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95275"/>
            <a:ext cx="7695162" cy="34164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300" b="1" dirty="0"/>
              <a:t>Lessons Learned:</a:t>
            </a:r>
          </a:p>
          <a:p>
            <a:pPr algn="l"/>
            <a:endParaRPr lang="en-US" sz="13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Balance in Model Complexity: Advanced models justified their computational cost by substantially improving performance.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Importance of Iterative Refinement: Continuous model tuning and validation were essential in optimizing performance.</a:t>
            </a:r>
          </a:p>
          <a:p>
            <a:pPr algn="l"/>
            <a:r>
              <a:rPr lang="en-US" sz="1300" b="1" dirty="0"/>
              <a:t>Future Improvements:</a:t>
            </a:r>
          </a:p>
          <a:p>
            <a:pPr algn="l"/>
            <a:endParaRPr lang="en-US" sz="13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Expand Dataset: More data could further refine and strengthen the model’s predictions.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Advanced Feature Selection: Employing sophisticated feature selection methods to improve efficiency.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Explore New Models: Testing alternative algorithms, including deep learning, to explore potential gains in accuracy.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00" dirty="0"/>
              <a:t>Real-world Application: Deploy the model in practical settings to validate effectiveness and gather iterative feedback.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9B2F1-244A-83ED-FE70-AF6243BF5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3801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Project Summary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2931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Objective: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Predict abalone ages using regression analysis.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Methods: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Employ exploratory data analysis, preprocessing, and feature engineering.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Models Tested: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Linear Regression, Random Forest, Gradient Boosting.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Success Measure: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Minimize Root Mean Squared Logarithmic Error (RMSLE).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htqkfr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Isaac Smith on Unsplash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704504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704504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70450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Problem Defined: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Developing a machine learning model to predict the age of abalones from physical attributes.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Importance: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Accurate age prediction is crucial for sustainable fisheries management and ecological research.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Benchmark Model: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The benchmark model is linear regression.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Dataset Characteristics: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Characterization of the dataset used in the model development.</a:t>
            </a:r>
          </a:p>
          <a:p>
            <a:endParaRPr sz="1300" b="0" i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704504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lhwff8q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Marco Topete on Unsplash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Dataset Overview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1323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31323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83383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000" b="1" i="0" dirty="0">
                <a:solidFill>
                  <a:srgbClr val="616161"/>
                </a:solidFill>
                <a:latin typeface="Proxima Nova"/>
              </a:rPr>
              <a:t>Dataset Composition:</a:t>
            </a:r>
            <a:r>
              <a:rPr sz="1000" b="0" i="0" dirty="0">
                <a:solidFill>
                  <a:srgbClr val="616161"/>
                </a:solidFill>
                <a:latin typeface="Proxima Nova"/>
              </a:rPr>
              <a:t> Training Dataset: Instances: 90,615, Attributes: 10 Testing Dataset: Instances: 60,411, Attributes: 9 Total Entries: 151,026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000" b="1" i="0" dirty="0">
                <a:solidFill>
                  <a:srgbClr val="616161"/>
                </a:solidFill>
                <a:latin typeface="Proxima Nova"/>
              </a:rPr>
              <a:t>Description:</a:t>
            </a:r>
            <a:r>
              <a:rPr sz="1000" b="0" i="0" dirty="0">
                <a:solidFill>
                  <a:srgbClr val="616161"/>
                </a:solidFill>
                <a:latin typeface="Proxima Nova"/>
              </a:rPr>
              <a:t> Physical measurements of abalones from marine research databases for age prediction</a:t>
            </a:r>
            <a:r>
              <a:rPr lang="en-US" sz="1000" dirty="0">
                <a:solidFill>
                  <a:srgbClr val="616161"/>
                </a:solidFill>
                <a:latin typeface="Proxima Nova"/>
              </a:rPr>
              <a:t>.</a:t>
            </a:r>
            <a:endParaRPr lang="en-US" sz="1000" b="0" i="0" dirty="0">
              <a:solidFill>
                <a:srgbClr val="616161"/>
              </a:solidFill>
              <a:latin typeface="Proxima Nova"/>
            </a:endParaRP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000" b="1" i="0" dirty="0">
                <a:solidFill>
                  <a:srgbClr val="616161"/>
                </a:solidFill>
                <a:latin typeface="Proxima Nova"/>
              </a:rPr>
              <a:t>Benchmarks:</a:t>
            </a:r>
            <a:r>
              <a:rPr sz="1000" b="0" i="0" dirty="0">
                <a:solidFill>
                  <a:srgbClr val="616161"/>
                </a:solidFill>
                <a:latin typeface="Proxima Nova"/>
              </a:rPr>
              <a:t> 10% of data reserved as a validation set to benchmark the baseline model (linear regression) against advanced models.</a:t>
            </a:r>
          </a:p>
          <a:p>
            <a:endParaRPr sz="1000" b="0" i="0" dirty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31323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59EB03-9AF4-B8FB-83B1-0B1472030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150792"/>
            <a:ext cx="4495801" cy="26815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Exploratory Data Analysis (EDA)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1407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Visualizations Used: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Histograms, Box Plots, Scatter Plots, and Correlation Heatmaps.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Key Insights: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Analysis revealed patterns, relationships, and potential outliers within the dataset.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Purpose of EDA: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To understand data distributions and underlying relationships to guide further analysis and model building.</a:t>
            </a:r>
          </a:p>
          <a:p>
            <a:endParaRPr sz="1300" b="0" i="0" dirty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0" name="Picture 9" descr="tmpacr6mh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Cường Bùi Huy on Unsplash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7090-09F3-F353-9896-A6661AD0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Histograms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0DF4E-341D-2735-C31C-29F7D4EC9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95275"/>
            <a:ext cx="3578841" cy="3416400"/>
          </a:xfrm>
        </p:spPr>
        <p:txBody>
          <a:bodyPr/>
          <a:lstStyle/>
          <a:p>
            <a:r>
              <a:rPr lang="en-US" dirty="0"/>
              <a:t> I used Histograms to view the distribution of each numerical variable such as length, diameter, height, and various weights. </a:t>
            </a:r>
          </a:p>
          <a:p>
            <a:pPr marL="127000" indent="0">
              <a:buNone/>
            </a:pPr>
            <a:endParaRPr lang="en-US" dirty="0"/>
          </a:p>
          <a:p>
            <a:r>
              <a:rPr lang="en-US" dirty="0"/>
              <a:t>These plots help identify the range, central tendency, skewness, and presence of outliers in the data</a:t>
            </a:r>
            <a:endParaRPr lang="en-US" sz="13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Proxima Nova" panose="020B060402020202020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17C80-5AFC-2D90-4C51-FD8152E99F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8" name="Picture 7" descr="A group of blue and purple graphs">
            <a:extLst>
              <a:ext uri="{FF2B5EF4-FFF2-40B4-BE49-F238E27FC236}">
                <a16:creationId xmlns:a16="http://schemas.microsoft.com/office/drawing/2014/main" id="{5D4A2061-03D5-4CE4-AA54-C4849305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304800"/>
            <a:ext cx="5174700" cy="43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3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845D-9476-C36F-6535-AB39628E4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9D9C7-267E-6242-9DC8-663F025BC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95275"/>
            <a:ext cx="3247406" cy="3416400"/>
          </a:xfrm>
        </p:spPr>
        <p:txBody>
          <a:bodyPr/>
          <a:lstStyle/>
          <a:p>
            <a:r>
              <a:rPr lang="en-US" dirty="0"/>
              <a:t>To visualize the spread and centers of numerical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Importantly, to spot outliers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8D9D6-504E-7CB0-14C4-AE2940F54C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 descr="A group of green rectangular shapes&#10;&#10;Description automatically generated">
            <a:extLst>
              <a:ext uri="{FF2B5EF4-FFF2-40B4-BE49-F238E27FC236}">
                <a16:creationId xmlns:a16="http://schemas.microsoft.com/office/drawing/2014/main" id="{B39FDF62-8D4E-E0D9-B7D1-149680FE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105" y="363416"/>
            <a:ext cx="5373879" cy="443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9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4B17-7B6A-D237-736A-CD50A6E2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14752-611E-F94F-79CD-45350E98D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95275"/>
            <a:ext cx="4077898" cy="3416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used scatter plots to examine the relationship between the number of rings (age) and other measurements like length and weight.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1FB76-08AF-1C2A-89EE-9C56835A1A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 descr="A group of green and white graphs">
            <a:extLst>
              <a:ext uri="{FF2B5EF4-FFF2-40B4-BE49-F238E27FC236}">
                <a16:creationId xmlns:a16="http://schemas.microsoft.com/office/drawing/2014/main" id="{FF8AC58E-1A77-08E0-80CD-F94BB66A1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598" y="140225"/>
            <a:ext cx="4442702" cy="48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13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184D-2648-B40E-6F0A-7B19EE2B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Heatmap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0737F-DA4B-D9B5-905E-6739DBA8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95275"/>
            <a:ext cx="3293889" cy="3416400"/>
          </a:xfrm>
        </p:spPr>
        <p:txBody>
          <a:bodyPr/>
          <a:lstStyle/>
          <a:p>
            <a:r>
              <a:rPr lang="en-US" dirty="0"/>
              <a:t>Lastly, I used a correlation heatmap to assess the degree of correlation between all numerical variables, particularly how they relate to the number of rings.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2E8F2-1DA3-8BAB-0048-E8A79C4BA2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 descr="A red and blue squares with white text">
            <a:extLst>
              <a:ext uri="{FF2B5EF4-FFF2-40B4-BE49-F238E27FC236}">
                <a16:creationId xmlns:a16="http://schemas.microsoft.com/office/drawing/2014/main" id="{19E0BBBB-F178-B4D7-0710-97D3A0970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89" y="150934"/>
            <a:ext cx="5328533" cy="484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32341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935</Words>
  <Application>Microsoft Office PowerPoint</Application>
  <PresentationFormat>On-screen Show (16:9)</PresentationFormat>
  <Paragraphs>98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Proxima Nova</vt:lpstr>
      <vt:lpstr>Arial</vt:lpstr>
      <vt:lpstr>Spearmint</vt:lpstr>
      <vt:lpstr>Kaggle Competition: Predicting Abalone Ages</vt:lpstr>
      <vt:lpstr>Project Summary</vt:lpstr>
      <vt:lpstr>Problem Statement</vt:lpstr>
      <vt:lpstr>Dataset Overview</vt:lpstr>
      <vt:lpstr>Exploratory Data Analysis (EDA)</vt:lpstr>
      <vt:lpstr>Histograms</vt:lpstr>
      <vt:lpstr>Box Plots</vt:lpstr>
      <vt:lpstr>Scatter Plots</vt:lpstr>
      <vt:lpstr>Correlation Heatmap</vt:lpstr>
      <vt:lpstr>Data Preprocessing</vt:lpstr>
      <vt:lpstr>Machine Learning Approaches</vt:lpstr>
      <vt:lpstr>Experiments and Results</vt:lpstr>
      <vt:lpstr>Experiments and Results – P2</vt:lpstr>
      <vt:lpstr>Conclusions and Future Work</vt:lpstr>
      <vt:lpstr>Conclusions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 Competition: Predicting Abalone Ages</dc:title>
  <dc:creator>Cole Barsun</dc:creator>
  <cp:lastModifiedBy>Cole Barsun</cp:lastModifiedBy>
  <cp:revision>3</cp:revision>
  <dcterms:modified xsi:type="dcterms:W3CDTF">2024-04-25T18:24:55Z</dcterms:modified>
</cp:coreProperties>
</file>